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67" r:id="rId34"/>
    <p:sldId id="260" r:id="rId35"/>
    <p:sldId id="261" r:id="rId36"/>
    <p:sldId id="262" r:id="rId37"/>
    <p:sldId id="263" r:id="rId38"/>
    <p:sldId id="264" r:id="rId39"/>
    <p:sldId id="265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9A16-6970-46DC-BB80-E8C01DD6C207}" type="datetimeFigureOut">
              <a:rPr lang="es-ES" smtClean="0"/>
              <a:t>27/08/2014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D91B1-242B-4269-8E97-55AC7194C7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0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17AD-B4DF-4CF9-84CC-966867D6BB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B6C6-CAE5-4CC6-B489-EAA44C263C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B111-1F51-4C74-A556-7B65401D8C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70C5-A356-4139-B755-8CF98B656B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E45BF-4F2C-4BD8-93BF-5EE938EAF9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AB094-798E-4AFC-9CDD-0B4256EE5D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D9C02-2EEC-49B1-8304-37A59AC16E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3A77-95D9-4AA6-B499-CB9251FBF9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0A37-A5AD-4013-AB01-D92C072305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C3B78-2A6A-4E20-8587-22537937AA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D3B5-E334-4454-9385-BC0F8A5FEA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76B967-2BC5-4BD6-92BC-39835F561A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96" y="52182"/>
            <a:ext cx="9132888" cy="6815138"/>
            <a:chOff x="7" y="-63"/>
            <a:chExt cx="5753" cy="4293"/>
          </a:xfrm>
        </p:grpSpPr>
        <p:sp>
          <p:nvSpPr>
            <p:cNvPr id="2051" name="Rectangle 4"/>
            <p:cNvSpPr>
              <a:spLocks noChangeArrowheads="1"/>
            </p:cNvSpPr>
            <p:nvPr/>
          </p:nvSpPr>
          <p:spPr bwMode="auto">
            <a:xfrm>
              <a:off x="3465" y="3249"/>
              <a:ext cx="2295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052" name="Picture 6" descr="escudo arma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9" y="3339"/>
              <a:ext cx="1381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7" y="-63"/>
              <a:ext cx="5753" cy="11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054" name="Picture 5" descr="Logo mpio_2012 trasnp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9" y="482"/>
              <a:ext cx="2767" cy="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43240" y="6500834"/>
            <a:ext cx="2895600" cy="255609"/>
          </a:xfrm>
        </p:spPr>
        <p:txBody>
          <a:bodyPr/>
          <a:lstStyle/>
          <a:p>
            <a:pPr>
              <a:defRPr/>
            </a:pPr>
            <a:r>
              <a:rPr lang="es-ES" sz="800" dirty="0" smtClean="0"/>
              <a:t>GC-FR-006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988840"/>
            <a:ext cx="72675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3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75455"/>
              </p:ext>
            </p:extLst>
          </p:nvPr>
        </p:nvGraphicFramePr>
        <p:xfrm>
          <a:off x="755576" y="2924944"/>
          <a:ext cx="7776864" cy="1463040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0">
                <a:tc>
                  <a:txBody>
                    <a:bodyPr/>
                    <a:lstStyle/>
                    <a:p>
                      <a:r>
                        <a:rPr lang="es-CO" dirty="0">
                          <a:effectLst/>
                        </a:rPr>
                        <a:t>a) 4-Isobutil-1,1-dimetilciclohexano</a:t>
                      </a:r>
                      <a:br>
                        <a:rPr lang="es-CO" dirty="0">
                          <a:effectLst/>
                        </a:rPr>
                      </a:br>
                      <a:r>
                        <a:rPr lang="es-CO" dirty="0">
                          <a:effectLst/>
                        </a:rPr>
                        <a:t>b) </a:t>
                      </a:r>
                      <a:r>
                        <a:rPr lang="es-CO" dirty="0" err="1">
                          <a:effectLst/>
                        </a:rPr>
                        <a:t>sec-Butilciclooctano</a:t>
                      </a:r>
                      <a:r>
                        <a:rPr lang="es-CO" dirty="0">
                          <a:effectLst/>
                        </a:rPr>
                        <a:t/>
                      </a:r>
                      <a:br>
                        <a:rPr lang="es-CO" dirty="0">
                          <a:effectLst/>
                        </a:rPr>
                      </a:br>
                      <a:r>
                        <a:rPr lang="es-CO" dirty="0">
                          <a:effectLst/>
                        </a:rPr>
                        <a:t>c) </a:t>
                      </a:r>
                      <a:r>
                        <a:rPr lang="es-CO" dirty="0" err="1">
                          <a:effectLst/>
                        </a:rPr>
                        <a:t>Ciclopentilciclohexano</a:t>
                      </a:r>
                      <a:r>
                        <a:rPr lang="es-CO" dirty="0">
                          <a:effectLst/>
                        </a:rPr>
                        <a:t/>
                      </a:r>
                      <a:br>
                        <a:rPr lang="es-CO" dirty="0">
                          <a:effectLst/>
                        </a:rPr>
                      </a:br>
                      <a:r>
                        <a:rPr lang="es-CO" dirty="0">
                          <a:effectLst/>
                        </a:rPr>
                        <a:t>d) 2,2-Dimetilpropilciclopentano</a:t>
                      </a:r>
                      <a:br>
                        <a:rPr lang="es-CO" dirty="0">
                          <a:effectLst/>
                        </a:rPr>
                      </a:br>
                      <a:r>
                        <a:rPr lang="es-CO" dirty="0">
                          <a:effectLst/>
                        </a:rPr>
                        <a:t>e) </a:t>
                      </a:r>
                      <a:r>
                        <a:rPr lang="es-CO" dirty="0" err="1">
                          <a:effectLst/>
                        </a:rPr>
                        <a:t>Diciclohexilmetano</a:t>
                      </a:r>
                      <a:endParaRPr lang="es-CO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f) 1-Isopropil-3-metilciclohexano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g) 1-Ciclobutil-2-ciclopropiletano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h) 1-Etil-2-metil-4-propilciclohexano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i) 1-Ciclohexilbutano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j) 2-Ciclohexil-4-ciclopropilhexano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268760" y="213285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Escribe la fórmula estructural para los siguientes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cicloalcanos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508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916832"/>
            <a:ext cx="71151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916832"/>
            <a:ext cx="70580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057129" y="155679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6699"/>
                </a:solidFill>
                <a:latin typeface="Segoe UI" panose="020B0502040204020203" pitchFamily="34" charset="0"/>
              </a:rPr>
              <a:t>Nomenclatura de Alquenos</a:t>
            </a:r>
            <a:endParaRPr lang="es-CO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58162" y="2132856"/>
            <a:ext cx="7227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1.- 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Se elige como cadena principal la de mayor longitud que contenga el doble enlace.  La numeración comienza en el extremo que otorga al doble enlace el menor localizador.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26" y="3517230"/>
            <a:ext cx="36480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7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016732" y="1916832"/>
            <a:ext cx="7110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2.-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El nombre de los sustituyentes precede al de la cadena principal y se acompaña de un localizador que indica su posición en la molécula.  La molécula se numera de modo que el doble enlace tome el localizador más bajo.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501008"/>
            <a:ext cx="4667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592796" y="1772816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3.- 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Cuando hay varios sustituyentes se ordenan alfabéticamente y se acompañan de sus respectivos localizadores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54" y="3284984"/>
            <a:ext cx="56197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4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259632" y="1916832"/>
            <a:ext cx="6966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4.-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Cuando el doble enlace está a la misma distancia de ambos extremos, se numera para que los sustituyentes tomen los menores localizadores.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84984"/>
            <a:ext cx="54006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6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196752" y="1844824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5.- 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En compuestos cíclicos resulta innecesario indicar la posición del doble enlace, puesto que siempre se encuentra entre las posiciones 1 y 2.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3429000"/>
            <a:ext cx="51911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827584" y="155679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Cada anillo o ciclo de una molécula implica la pérdida de dos hidrógenos respecto a un alcano de fórmula C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H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2n+2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. Se denomina grado de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insaturación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al número de ciclos y dobles enlaces presentes en una molécula..</a:t>
            </a:r>
          </a:p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/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Debido a que los alcanos contienen el máximo número posible de enlaces carbono-hidrógeno, se dice de ellos que son hidrocarburos saturados. Alquenos y compuestos cíclicos son hidrocarburos insaturados.</a:t>
            </a:r>
            <a:endParaRPr lang="es-CO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72921"/>
            <a:ext cx="300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4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>
            <a:grpSpLocks/>
          </p:cNvGrpSpPr>
          <p:nvPr/>
        </p:nvGrpSpPr>
        <p:grpSpPr bwMode="auto">
          <a:xfrm>
            <a:off x="0" y="-100013"/>
            <a:ext cx="9251950" cy="6815138"/>
            <a:chOff x="0" y="-63"/>
            <a:chExt cx="5828" cy="4293"/>
          </a:xfrm>
        </p:grpSpPr>
        <p:sp>
          <p:nvSpPr>
            <p:cNvPr id="3075" name="Rectangle 4"/>
            <p:cNvSpPr>
              <a:spLocks noChangeArrowheads="1"/>
            </p:cNvSpPr>
            <p:nvPr/>
          </p:nvSpPr>
          <p:spPr bwMode="auto">
            <a:xfrm>
              <a:off x="3465" y="3249"/>
              <a:ext cx="2295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6" name="Rectangle 5"/>
            <p:cNvSpPr>
              <a:spLocks noChangeArrowheads="1"/>
            </p:cNvSpPr>
            <p:nvPr/>
          </p:nvSpPr>
          <p:spPr bwMode="auto">
            <a:xfrm>
              <a:off x="0" y="-63"/>
              <a:ext cx="5828" cy="11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077" name="Picture 6" descr="escudo arma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9" y="3339"/>
              <a:ext cx="1381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8" descr="imagen cma trans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0" y="300"/>
              <a:ext cx="3558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z="800" dirty="0" smtClean="0"/>
              <a:t>GC-FR-006</a:t>
            </a:r>
            <a:endParaRPr lang="es-ES" sz="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732346" y="3084840"/>
            <a:ext cx="56793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 smtClean="0"/>
              <a:t>NOMENCLATURA DE ALCANOS</a:t>
            </a:r>
          </a:p>
          <a:p>
            <a:pPr algn="ctr"/>
            <a:endParaRPr lang="es-CO" sz="2800" b="1" dirty="0" smtClean="0"/>
          </a:p>
          <a:p>
            <a:pPr algn="ctr"/>
            <a:r>
              <a:rPr lang="es-CO" sz="2800" b="1" dirty="0" smtClean="0"/>
              <a:t>ISOMEROS y CICLOALCANOS</a:t>
            </a:r>
            <a:endParaRPr lang="es-CO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5057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228850"/>
            <a:ext cx="59626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3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76056" y="1970117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6699"/>
                </a:solidFill>
                <a:latin typeface="Segoe UI" panose="020B0502040204020203" pitchFamily="34" charset="0"/>
              </a:rPr>
              <a:t>Alquinos</a:t>
            </a:r>
            <a:endParaRPr lang="es-CO" sz="2800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91680" y="3212976"/>
            <a:ext cx="5958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Los alquinos son hidrocarburos que contienen enlaces triples carbono-carbono. La fórmula molecular general para alquinos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acíclicos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es C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H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2n-2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y su grado de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insaturación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es dos. El acetileno o etino es el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alquino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más simple, fue descubierto por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Berthelot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en 1862.</a:t>
            </a:r>
          </a:p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/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/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El acetileno puede obtenerse a partir de óxido de calcio y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coke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. En una primera etapa son calentados en horno eléctrico para formar carburo de calcio.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07815"/>
            <a:ext cx="24479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3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9652" y="1823677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1.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Los alquinos responden a la fórmula C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H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2n-2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y se nombran sustituyendo el sufijo </a:t>
            </a:r>
            <a:r>
              <a:rPr lang="es-CO" dirty="0">
                <a:solidFill>
                  <a:srgbClr val="FF0000"/>
                </a:solidFill>
                <a:latin typeface="Tahoma" panose="020B0604030504040204" pitchFamily="34" charset="0"/>
              </a:rPr>
              <a:t>-ano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del alca-no con igual número de carbonos por -</a:t>
            </a:r>
            <a:r>
              <a:rPr lang="es-CO" dirty="0" err="1">
                <a:solidFill>
                  <a:srgbClr val="FF0000"/>
                </a:solidFill>
                <a:latin typeface="Tahoma" panose="020B0604030504040204" pitchFamily="34" charset="0"/>
              </a:rPr>
              <a:t>ino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.</a:t>
            </a:r>
            <a:endParaRPr lang="es-CO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429000"/>
            <a:ext cx="72009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76772" y="198884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2.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 Se elige como cadena principal la de mayor longitud que contiene el triple enlace.  La numera-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ción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debe otorgar los menores localizadores al triple enlace.</a:t>
            </a:r>
            <a:endParaRPr lang="es-CO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3356992"/>
            <a:ext cx="69818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5596" y="184482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3. 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Cuando la molécula tiene más de un triple enlace, se toma como principal la cadena que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contie-ne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el mayor número de enlaces triples y se numera desde el extremo más cercano a uno de los enlaces múltiples, terminando el nombre en -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diino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,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triino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, etc.</a:t>
            </a:r>
            <a:endParaRPr lang="es-CO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73016"/>
            <a:ext cx="62007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4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552" y="141277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8000"/>
                </a:solidFill>
                <a:latin typeface="Tahoma" panose="020B0604030504040204" pitchFamily="34" charset="0"/>
              </a:rPr>
              <a:t>Regla 4. 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Si el hidrocarburo contiene dobles y triples enlaces, se procede del modo siguiente:</a:t>
            </a:r>
            <a:b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</a:br>
            <a:endParaRPr lang="es-CO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1. Se toma como cadena principal la que contiene al mayor número posible de enlaces múltiples, prescindiendo de si son dobles o triples.</a:t>
            </a:r>
          </a:p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2. Se numera para que los enlaces en conjunto tomen los localizadores más bajos.  Si hay un doble enlace y un triple a la misma distancia de los extremos tiene preferencia el doble.</a:t>
            </a:r>
          </a:p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3. Si el compuesto tiene un doble enlace y un triple se termina el nombre en -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eno-ino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; si tiene dos dobles y un triple, -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dieno-ino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;  con dos triples y un doble la terminación es, -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eno-diino</a:t>
            </a:r>
            <a:endParaRPr lang="es-CO" dirty="0">
              <a:solidFill>
                <a:srgbClr val="333333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4577022"/>
            <a:ext cx="70199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8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916832"/>
            <a:ext cx="72294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56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628800"/>
            <a:ext cx="68484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3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2420888"/>
            <a:ext cx="3257550" cy="28575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95636" y="1454051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Los alquinos también pueden nombrarse como sustituyentes. Nombra los siguientes radicales que contienen triples enlaces. </a:t>
            </a:r>
            <a:endParaRPr lang="es-C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7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GC-FR-006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27584" y="148478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metano, etano y propano son los únicos alcanos con las fórmulas CH</a:t>
            </a:r>
            <a:r>
              <a:rPr lang="es-CO" baseline="-25000" dirty="0"/>
              <a:t>4</a:t>
            </a:r>
            <a:r>
              <a:rPr lang="es-CO" dirty="0"/>
              <a:t>, CH</a:t>
            </a:r>
            <a:r>
              <a:rPr lang="es-CO" baseline="-25000" dirty="0"/>
              <a:t>3</a:t>
            </a:r>
            <a:r>
              <a:rPr lang="es-CO" dirty="0"/>
              <a:t>CH</a:t>
            </a:r>
            <a:r>
              <a:rPr lang="es-CO" baseline="-25000" dirty="0"/>
              <a:t>3</a:t>
            </a:r>
            <a:r>
              <a:rPr lang="es-CO" dirty="0"/>
              <a:t> y </a:t>
            </a:r>
            <a:r>
              <a:rPr lang="es-CO" dirty="0" smtClean="0"/>
              <a:t>CH</a:t>
            </a:r>
            <a:r>
              <a:rPr lang="es-CO" baseline="-25000" dirty="0" smtClean="0"/>
              <a:t>3</a:t>
            </a:r>
            <a:r>
              <a:rPr lang="es-CO" dirty="0" smtClean="0"/>
              <a:t>CH</a:t>
            </a:r>
            <a:r>
              <a:rPr lang="es-CO" baseline="-25000" dirty="0" smtClean="0"/>
              <a:t>2</a:t>
            </a:r>
            <a:r>
              <a:rPr lang="es-CO" dirty="0" smtClean="0"/>
              <a:t>CH</a:t>
            </a:r>
            <a:r>
              <a:rPr lang="es-CO" baseline="-25000" dirty="0" smtClean="0"/>
              <a:t>3</a:t>
            </a:r>
            <a:r>
              <a:rPr lang="es-CO" dirty="0" smtClean="0"/>
              <a:t>.Sin </a:t>
            </a:r>
            <a:r>
              <a:rPr lang="es-CO" dirty="0"/>
              <a:t>embargo, existen dos alcanos de </a:t>
            </a:r>
            <a:r>
              <a:rPr lang="es-CO" dirty="0" smtClean="0">
                <a:solidFill>
                  <a:srgbClr val="333333"/>
                </a:solidFill>
                <a:latin typeface="Tahoma" panose="020B0604030504040204" pitchFamily="34" charset="0"/>
              </a:rPr>
              <a:t>fórmula 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C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4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H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10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; el butano y el 2-metilpropano. Estos alcanos de igual fórmula pero con diferente estructura se llaman isómeros.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61" y="2847070"/>
            <a:ext cx="2505075" cy="895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787904"/>
            <a:ext cx="4400550" cy="1066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598" y="3953802"/>
            <a:ext cx="4533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98" y="2204864"/>
            <a:ext cx="6962775" cy="1752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59632" y="1486525"/>
            <a:ext cx="710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Nombra los siguientes alquinos tomando el ciclo como cadena principal.</a:t>
            </a:r>
            <a:endParaRPr lang="es-C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76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59817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7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000000"/>
                </a:solidFill>
              </a:rPr>
              <a:t>GC-FR-006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93928" y="1556792"/>
            <a:ext cx="325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6699"/>
                </a:solidFill>
                <a:latin typeface="Segoe UI" panose="020B0502040204020203" pitchFamily="34" charset="0"/>
              </a:rPr>
              <a:t>Propiedades físicas de alcanos</a:t>
            </a:r>
            <a:endParaRPr lang="es-CO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51620" y="1926124"/>
            <a:ext cx="6840760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0000"/>
                </a:solidFill>
              </a:rPr>
              <a:t>Enlaces sp</a:t>
            </a:r>
            <a:r>
              <a:rPr lang="es-CO" baseline="30000" dirty="0" smtClean="0">
                <a:solidFill>
                  <a:srgbClr val="000000"/>
                </a:solidFill>
              </a:rPr>
              <a:t>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0000"/>
                </a:solidFill>
              </a:rPr>
              <a:t>Los átomos de C tienen 4 enlaces (sigma-tetraedro)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0000"/>
                </a:solidFill>
              </a:rPr>
              <a:t>C</a:t>
            </a:r>
            <a:r>
              <a:rPr lang="es-CO" baseline="-25000" dirty="0" smtClean="0">
                <a:solidFill>
                  <a:srgbClr val="000000"/>
                </a:solidFill>
              </a:rPr>
              <a:t>1</a:t>
            </a:r>
            <a:r>
              <a:rPr lang="es-CO" dirty="0" smtClean="0">
                <a:solidFill>
                  <a:srgbClr val="000000"/>
                </a:solidFill>
              </a:rPr>
              <a:t>-C</a:t>
            </a:r>
            <a:r>
              <a:rPr lang="es-CO" baseline="-25000" dirty="0" smtClean="0">
                <a:solidFill>
                  <a:srgbClr val="000000"/>
                </a:solidFill>
              </a:rPr>
              <a:t>4</a:t>
            </a:r>
            <a:r>
              <a:rPr lang="es-CO" dirty="0" smtClean="0">
                <a:solidFill>
                  <a:srgbClr val="000000"/>
                </a:solidFill>
              </a:rPr>
              <a:t> (gases) C</a:t>
            </a:r>
            <a:r>
              <a:rPr lang="es-CO" baseline="-25000" dirty="0" smtClean="0">
                <a:solidFill>
                  <a:srgbClr val="000000"/>
                </a:solidFill>
              </a:rPr>
              <a:t>5</a:t>
            </a:r>
            <a:r>
              <a:rPr lang="es-CO" dirty="0" smtClean="0">
                <a:solidFill>
                  <a:srgbClr val="000000"/>
                </a:solidFill>
              </a:rPr>
              <a:t>-C</a:t>
            </a:r>
            <a:r>
              <a:rPr lang="es-CO" baseline="-25000" dirty="0" smtClean="0">
                <a:solidFill>
                  <a:srgbClr val="000000"/>
                </a:solidFill>
              </a:rPr>
              <a:t>17</a:t>
            </a:r>
            <a:r>
              <a:rPr lang="es-CO" dirty="0" smtClean="0">
                <a:solidFill>
                  <a:srgbClr val="000000"/>
                </a:solidFill>
              </a:rPr>
              <a:t> (líquidos) y </a:t>
            </a:r>
            <a:r>
              <a:rPr lang="es-CO" dirty="0" err="1" smtClean="0">
                <a:solidFill>
                  <a:srgbClr val="000000"/>
                </a:solidFill>
              </a:rPr>
              <a:t>C</a:t>
            </a:r>
            <a:r>
              <a:rPr lang="es-CO" baseline="-25000" dirty="0" err="1" smtClean="0">
                <a:solidFill>
                  <a:srgbClr val="000000"/>
                </a:solidFill>
              </a:rPr>
              <a:t>x</a:t>
            </a:r>
            <a:r>
              <a:rPr lang="es-CO" baseline="-25000" dirty="0" smtClean="0">
                <a:solidFill>
                  <a:srgbClr val="000000"/>
                </a:solidFill>
              </a:rPr>
              <a:t> </a:t>
            </a:r>
            <a:r>
              <a:rPr lang="es-CO" dirty="0" smtClean="0">
                <a:solidFill>
                  <a:srgbClr val="000000"/>
                </a:solidFill>
              </a:rPr>
              <a:t> X&gt;5 (Solidos)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0000"/>
                </a:solidFill>
              </a:rPr>
              <a:t>Puntos de fusión y de ebullición aumentan con el No C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0000"/>
                </a:solidFill>
              </a:rPr>
              <a:t>Entre mas ramificada la molécula mayor </a:t>
            </a:r>
            <a:r>
              <a:rPr lang="es-CO" dirty="0" err="1" smtClean="0">
                <a:solidFill>
                  <a:srgbClr val="000000"/>
                </a:solidFill>
              </a:rPr>
              <a:t>Pf</a:t>
            </a:r>
            <a:r>
              <a:rPr lang="es-CO" dirty="0" smtClean="0">
                <a:solidFill>
                  <a:srgbClr val="000000"/>
                </a:solidFill>
              </a:rPr>
              <a:t> y 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0000"/>
                </a:solidFill>
              </a:rPr>
              <a:t>Fuerzas que interaccionan entre moléculas (</a:t>
            </a:r>
            <a:r>
              <a:rPr lang="es-CO" dirty="0">
                <a:solidFill>
                  <a:srgbClr val="000000"/>
                </a:solidFill>
              </a:rPr>
              <a:t>V</a:t>
            </a:r>
            <a:r>
              <a:rPr lang="es-CO" dirty="0" smtClean="0">
                <a:solidFill>
                  <a:srgbClr val="000000"/>
                </a:solidFill>
              </a:rPr>
              <a:t>an </a:t>
            </a:r>
            <a:r>
              <a:rPr lang="es-CO" dirty="0">
                <a:solidFill>
                  <a:srgbClr val="000000"/>
                </a:solidFill>
              </a:rPr>
              <a:t>der Waals </a:t>
            </a:r>
            <a:endParaRPr lang="es-CO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0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936552" y="5589240"/>
            <a:ext cx="327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6699"/>
                </a:solidFill>
                <a:latin typeface="Segoe UI" panose="020B0502040204020203" pitchFamily="34" charset="0"/>
              </a:rPr>
              <a:t>Tensión anular en </a:t>
            </a:r>
            <a:r>
              <a:rPr lang="es-CO" dirty="0" err="1">
                <a:solidFill>
                  <a:srgbClr val="006699"/>
                </a:solidFill>
                <a:latin typeface="Segoe UI" panose="020B0502040204020203" pitchFamily="34" charset="0"/>
              </a:rPr>
              <a:t>Cicloalcanos</a:t>
            </a:r>
            <a:endParaRPr lang="es-CO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957443"/>
            <a:ext cx="2465462" cy="15960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8200" y="17980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En la naturaleza son muy abundantes los compuestos con ciclos de cinco y seis eslabones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4355976" y="27667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Sin embargo, los ciclos de tres y cuatro miembros aparecen muy rara vez en productos naturales.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90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793928" y="1556792"/>
            <a:ext cx="325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6699"/>
                </a:solidFill>
                <a:latin typeface="Segoe UI" panose="020B0502040204020203" pitchFamily="34" charset="0"/>
              </a:rPr>
              <a:t>Propiedades físicas de alcanos</a:t>
            </a:r>
            <a:endParaRPr lang="es-CO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51620" y="1926124"/>
            <a:ext cx="6840760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Enlaces sp</a:t>
            </a:r>
            <a:r>
              <a:rPr lang="es-CO" baseline="30000" dirty="0" smtClean="0"/>
              <a:t>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Los átomos de C tienen 4 enlaces (sigma-tetraedro)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C</a:t>
            </a:r>
            <a:r>
              <a:rPr lang="es-CO" baseline="-25000" dirty="0" smtClean="0"/>
              <a:t>1</a:t>
            </a:r>
            <a:r>
              <a:rPr lang="es-CO" dirty="0" smtClean="0"/>
              <a:t>-C</a:t>
            </a:r>
            <a:r>
              <a:rPr lang="es-CO" baseline="-25000" dirty="0" smtClean="0"/>
              <a:t>4</a:t>
            </a:r>
            <a:r>
              <a:rPr lang="es-CO" dirty="0" smtClean="0"/>
              <a:t> (gases) C</a:t>
            </a:r>
            <a:r>
              <a:rPr lang="es-CO" baseline="-25000" dirty="0" smtClean="0"/>
              <a:t>5</a:t>
            </a:r>
            <a:r>
              <a:rPr lang="es-CO" dirty="0" smtClean="0"/>
              <a:t>-C</a:t>
            </a:r>
            <a:r>
              <a:rPr lang="es-CO" baseline="-25000" dirty="0" smtClean="0"/>
              <a:t>17</a:t>
            </a:r>
            <a:r>
              <a:rPr lang="es-CO" dirty="0" smtClean="0"/>
              <a:t> (líquidos) y </a:t>
            </a:r>
            <a:r>
              <a:rPr lang="es-CO" dirty="0" err="1" smtClean="0"/>
              <a:t>C</a:t>
            </a:r>
            <a:r>
              <a:rPr lang="es-CO" baseline="-25000" dirty="0" err="1" smtClean="0"/>
              <a:t>x</a:t>
            </a:r>
            <a:r>
              <a:rPr lang="es-CO" baseline="-25000" dirty="0" smtClean="0"/>
              <a:t> </a:t>
            </a:r>
            <a:r>
              <a:rPr lang="es-CO" dirty="0" smtClean="0"/>
              <a:t> X&gt;5 (Solidos)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Puntos de fusión y de ebullición aumentan con el No C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Entre mas ramificada la molécula mayor </a:t>
            </a:r>
            <a:r>
              <a:rPr lang="es-CO" dirty="0" err="1" smtClean="0"/>
              <a:t>Pf</a:t>
            </a:r>
            <a:r>
              <a:rPr lang="es-CO" dirty="0" smtClean="0"/>
              <a:t> y 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Fuerzas que interaccionan entre moléculas (</a:t>
            </a:r>
            <a:r>
              <a:rPr lang="es-CO" dirty="0"/>
              <a:t>V</a:t>
            </a:r>
            <a:r>
              <a:rPr lang="es-CO" dirty="0" smtClean="0"/>
              <a:t>an </a:t>
            </a:r>
            <a:r>
              <a:rPr lang="es-CO" dirty="0"/>
              <a:t>der Waals </a:t>
            </a:r>
            <a:endParaRPr lang="es-CO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409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955821" y="1463013"/>
            <a:ext cx="258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6699"/>
                </a:solidFill>
                <a:latin typeface="Segoe UI" panose="020B0502040204020203" pitchFamily="34" charset="0"/>
              </a:rPr>
              <a:t>Proyección de Newman</a:t>
            </a:r>
            <a:endParaRPr lang="es-CO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1540" y="1910511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La proyección de Newman se obtiene al mirar la molécula a lo largo del eje C-C. El carbono frontal se representa por un punto, del que parten los tres enlaces que lo unen a los sustituyentes. El carbono de atrás se representa por un círculo y los enlaces que salen de este carbono se dibujan a partir de este círculo.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70363"/>
            <a:ext cx="3562350" cy="2362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570363"/>
            <a:ext cx="38671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75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4286250" cy="3095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03" y="3446328"/>
            <a:ext cx="4295775" cy="2628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92131" y="3076996"/>
            <a:ext cx="37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333333"/>
                </a:solidFill>
                <a:latin typeface="Tahoma" panose="020B0604030504040204" pitchFamily="34" charset="0"/>
              </a:rPr>
              <a:t>Diagrama de </a:t>
            </a:r>
            <a:r>
              <a:rPr lang="es-CO" b="1" dirty="0" smtClean="0">
                <a:solidFill>
                  <a:srgbClr val="333333"/>
                </a:solidFill>
                <a:latin typeface="Tahoma" panose="020B0604030504040204" pitchFamily="34" charset="0"/>
              </a:rPr>
              <a:t>energía </a:t>
            </a:r>
            <a:r>
              <a:rPr lang="es-CO" b="1" dirty="0">
                <a:solidFill>
                  <a:srgbClr val="333333"/>
                </a:solidFill>
                <a:latin typeface="Tahoma" panose="020B0604030504040204" pitchFamily="34" charset="0"/>
              </a:rPr>
              <a:t>potencial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610905" y="4391446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333333"/>
                </a:solidFill>
                <a:latin typeface="Tahoma" panose="020B0604030504040204" pitchFamily="34" charset="0"/>
              </a:rPr>
              <a:t>Conformaciones del H</a:t>
            </a:r>
            <a:r>
              <a:rPr lang="es-CO" b="1" baseline="-25000" dirty="0" smtClean="0">
                <a:solidFill>
                  <a:srgbClr val="333333"/>
                </a:solidFill>
                <a:latin typeface="Tahoma" panose="020B0604030504040204" pitchFamily="34" charset="0"/>
              </a:rPr>
              <a:t>2</a:t>
            </a:r>
            <a:r>
              <a:rPr lang="es-CO" b="1" dirty="0" smtClean="0">
                <a:solidFill>
                  <a:srgbClr val="333333"/>
                </a:solidFill>
                <a:latin typeface="Tahoma" panose="020B0604030504040204" pitchFamily="34" charset="0"/>
              </a:rPr>
              <a:t>O</a:t>
            </a:r>
            <a:r>
              <a:rPr lang="es-CO" b="1" baseline="-25000" dirty="0" smtClean="0">
                <a:solidFill>
                  <a:srgbClr val="333333"/>
                </a:solidFill>
                <a:latin typeface="Tahoma" panose="020B0604030504040204" pitchFamily="34" charset="0"/>
              </a:rPr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2165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384" y="3216881"/>
            <a:ext cx="4267200" cy="3305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008" y="1418888"/>
            <a:ext cx="3409950" cy="1352550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flipV="1">
            <a:off x="4283968" y="3256623"/>
            <a:ext cx="144016" cy="172865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2582991" y="2796808"/>
            <a:ext cx="368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6699"/>
                </a:solidFill>
                <a:latin typeface="Segoe UI" panose="020B0502040204020203" pitchFamily="34" charset="0"/>
              </a:rPr>
              <a:t>Análisis conformacional de butano</a:t>
            </a:r>
            <a:endParaRPr lang="es-CO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18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305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2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940688" y="1556792"/>
            <a:ext cx="326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6699"/>
                </a:solidFill>
                <a:latin typeface="Segoe UI" panose="020B0502040204020203" pitchFamily="34" charset="0"/>
              </a:rPr>
              <a:t>Nomenclatura de </a:t>
            </a:r>
            <a:r>
              <a:rPr lang="es-CO" dirty="0" err="1">
                <a:solidFill>
                  <a:srgbClr val="006699"/>
                </a:solidFill>
                <a:latin typeface="Segoe UI" panose="020B0502040204020203" pitchFamily="34" charset="0"/>
              </a:rPr>
              <a:t>Cicloalcanos</a:t>
            </a:r>
            <a:endParaRPr lang="es-CO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87624" y="429753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Los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cicloalcanos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son alcanos que tienen los extremos de la cadena unidos, formando un ciclo. Tienen dos hidrógenos menos que el alcano del que derivan, por ello su fórmula molecular es C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H</a:t>
            </a:r>
            <a:r>
              <a:rPr lang="es-CO" baseline="-25000" dirty="0">
                <a:solidFill>
                  <a:srgbClr val="333333"/>
                </a:solidFill>
                <a:latin typeface="Tahoma" panose="020B0604030504040204" pitchFamily="34" charset="0"/>
              </a:rPr>
              <a:t>2n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. Se nombran utilizando el prefijo ciclo seguido del nombre del alcano.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501807"/>
            <a:ext cx="4734843" cy="12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9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187624" y="1628800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33333"/>
                </a:solidFill>
                <a:latin typeface="Tahoma" panose="020B0604030504040204" pitchFamily="34" charset="0"/>
              </a:rPr>
              <a:t>Regla 1.-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En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cicloalcanos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con un solo sustituyente, se toma el ciclo como cadena principal de la molécula. Es innecesaria la numeración del ciclo. 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13" y="4464850"/>
            <a:ext cx="4714292" cy="1505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22" y="2552130"/>
            <a:ext cx="54768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115616" y="4437112"/>
            <a:ext cx="7086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33333"/>
                </a:solidFill>
                <a:latin typeface="Tahoma" panose="020B0604030504040204" pitchFamily="34" charset="0"/>
              </a:rPr>
              <a:t>Regla 2.-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Si el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cicloalcano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 tiene dos sustituyentes, se nombran por orden alfabético. Se numera el ciclo comenzando por el sustituyente que va antes en el nombre.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916832"/>
            <a:ext cx="50101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1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43000" y="1916832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33333"/>
                </a:solidFill>
                <a:latin typeface="Tahoma" panose="020B0604030504040204" pitchFamily="34" charset="0"/>
              </a:rPr>
              <a:t>Regla 3.-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 Si el anillo tiene tres o más sustituyentes, se nombran por orden alfabético. La numeración del ciclo se hace de forma que se otorguen los localizadores más bajos a los sustituyentes. 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429000"/>
            <a:ext cx="46958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5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899592" y="141277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33333"/>
                </a:solidFill>
                <a:latin typeface="Tahoma" panose="020B0604030504040204" pitchFamily="34" charset="0"/>
              </a:rPr>
              <a:t>Tensión angular</a:t>
            </a:r>
            <a:r>
              <a:rPr lang="es-CO" b="1" u="sng" dirty="0">
                <a:solidFill>
                  <a:srgbClr val="333333"/>
                </a:solidFill>
                <a:latin typeface="Tahoma" panose="020B0604030504040204" pitchFamily="34" charset="0"/>
              </a:rPr>
              <a:t/>
            </a:r>
            <a:br>
              <a:rPr lang="es-CO" b="1" u="sng" dirty="0">
                <a:solidFill>
                  <a:srgbClr val="333333"/>
                </a:solidFill>
                <a:latin typeface="Tahoma" panose="020B0604030504040204" pitchFamily="34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Obsérvense los ángulos de enlace de los diferentes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cicloalcanos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: 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5" y="2277307"/>
            <a:ext cx="4848225" cy="13906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5021" y="4341319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33333"/>
                </a:solidFill>
                <a:latin typeface="Tahoma" panose="020B0604030504040204" pitchFamily="34" charset="0"/>
              </a:rPr>
              <a:t>Tipos de tensión anular</a:t>
            </a:r>
            <a:r>
              <a:rPr lang="es-CO" b="1" u="sng" dirty="0">
                <a:solidFill>
                  <a:srgbClr val="333333"/>
                </a:solidFill>
                <a:latin typeface="Tahoma" panose="020B0604030504040204" pitchFamily="34" charset="0"/>
              </a:rPr>
              <a:t/>
            </a:r>
            <a:br>
              <a:rPr lang="es-CO" b="1" u="sng" dirty="0">
                <a:solidFill>
                  <a:srgbClr val="333333"/>
                </a:solidFill>
                <a:latin typeface="Tahoma" panose="020B0604030504040204" pitchFamily="34" charset="0"/>
              </a:rPr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Existen tres tipos de tensión que desestabilizan los compuestos cíclicos: </a:t>
            </a:r>
            <a:r>
              <a:rPr lang="es-CO" dirty="0"/>
              <a:t/>
            </a:r>
            <a:br>
              <a:rPr lang="es-CO" dirty="0"/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1.- La tensión del ángulo de enlace, debida a ángulos que difieren de los 109,5º. </a:t>
            </a:r>
            <a:r>
              <a:rPr lang="es-CO" dirty="0"/>
              <a:t/>
            </a:r>
            <a:br>
              <a:rPr lang="es-CO" dirty="0"/>
            </a:b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2.- Tensión de </a:t>
            </a:r>
            <a:r>
              <a:rPr lang="es-CO" dirty="0" err="1">
                <a:solidFill>
                  <a:srgbClr val="333333"/>
                </a:solidFill>
                <a:latin typeface="Tahoma" panose="020B0604030504040204" pitchFamily="34" charset="0"/>
              </a:rPr>
              <a:t>eclipsamiento</a:t>
            </a:r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, debida a átomos o grupos de átomos próximos, que sufren repulsiones (tensión estérica)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1842213" y="3686080"/>
            <a:ext cx="545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Tahoma" panose="020B0604030504040204" pitchFamily="34" charset="0"/>
              </a:rPr>
              <a:t>1885, el químico alemán Adolf von </a:t>
            </a:r>
            <a:r>
              <a:rPr lang="es-CO" dirty="0" err="1" smtClean="0">
                <a:solidFill>
                  <a:srgbClr val="333333"/>
                </a:solidFill>
                <a:latin typeface="Tahoma" panose="020B0604030504040204" pitchFamily="34" charset="0"/>
              </a:rPr>
              <a:t>Baeyer</a:t>
            </a:r>
            <a:r>
              <a:rPr lang="es-CO" dirty="0" smtClean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es-CO" dirty="0"/>
              <a:t>109,5º. </a:t>
            </a:r>
            <a:r>
              <a:rPr lang="es-CO" dirty="0" smtClean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689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GC-FR-006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6838950" cy="21240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25738" y="1484784"/>
            <a:ext cx="2050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006699"/>
                </a:solidFill>
                <a:latin typeface="Segoe UI" panose="020B0502040204020203" pitchFamily="34" charset="0"/>
              </a:rPr>
              <a:t>Ejercicios en clase </a:t>
            </a:r>
            <a:endParaRPr lang="es-CO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618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504</Words>
  <Application>Microsoft Office PowerPoint</Application>
  <PresentationFormat>Presentación en pantalla (4:3)</PresentationFormat>
  <Paragraphs>97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Segoe UI</vt:lpstr>
      <vt:lpstr>Tahoma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COLEGIO MAYOR DE ANTIOQUIA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periodico</dc:creator>
  <cp:lastModifiedBy>William 587</cp:lastModifiedBy>
  <cp:revision>52</cp:revision>
  <dcterms:created xsi:type="dcterms:W3CDTF">2012-02-08T18:18:02Z</dcterms:created>
  <dcterms:modified xsi:type="dcterms:W3CDTF">2014-08-27T16:28:12Z</dcterms:modified>
</cp:coreProperties>
</file>